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1005" r:id="rId2"/>
    <p:sldId id="1261" r:id="rId3"/>
    <p:sldId id="1301" r:id="rId4"/>
    <p:sldId id="483" r:id="rId5"/>
    <p:sldId id="1299" r:id="rId6"/>
    <p:sldId id="1236" r:id="rId7"/>
    <p:sldId id="1250" r:id="rId8"/>
    <p:sldId id="1249" r:id="rId9"/>
    <p:sldId id="1304" r:id="rId10"/>
    <p:sldId id="1306" r:id="rId11"/>
    <p:sldId id="1291" r:id="rId12"/>
    <p:sldId id="1314" r:id="rId13"/>
    <p:sldId id="1315" r:id="rId14"/>
    <p:sldId id="1288" r:id="rId15"/>
    <p:sldId id="1307" r:id="rId16"/>
    <p:sldId id="1308" r:id="rId17"/>
    <p:sldId id="1317" r:id="rId18"/>
    <p:sldId id="1316" r:id="rId19"/>
    <p:sldId id="1311" r:id="rId20"/>
    <p:sldId id="1310" r:id="rId21"/>
    <p:sldId id="1312" r:id="rId22"/>
    <p:sldId id="1313" r:id="rId23"/>
    <p:sldId id="1233" r:id="rId2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FFCC"/>
    <a:srgbClr val="00608A"/>
    <a:srgbClr val="008000"/>
    <a:srgbClr val="FF9900"/>
    <a:srgbClr val="AB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339" autoAdjust="0"/>
  </p:normalViewPr>
  <p:slideViewPr>
    <p:cSldViewPr snapToGrid="0" snapToObjects="1">
      <p:cViewPr>
        <p:scale>
          <a:sx n="50" d="100"/>
          <a:sy n="50" d="100"/>
        </p:scale>
        <p:origin x="1934" y="629"/>
      </p:cViewPr>
      <p:guideLst>
        <p:guide orient="horz" pos="25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45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139" y="53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6DBCF797-72C0-5845-BDC2-DBB92780D266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47" tIns="48324" rIns="96647" bIns="483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F16CD617-248E-484D-88E3-73E319280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4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16321-5ED2-FFC2-6868-4A5146CAF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9FC34-9B1E-FF6A-D93A-EBC3665FF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904F-D64C-5EA3-A63C-D4C9320A3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CDF5C-8DAD-B54F-E55B-C0B205EB9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20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D2113-7DBC-413B-A016-BE2B32A9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39386-BDF2-3FE0-468D-DD9F8719B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C1671-63A3-0B8F-1D49-73169F73A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18F8-B17A-97D3-D999-445954637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12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5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81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4FEC-0A6D-7D46-41FA-003D00AAB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D03C8D-FF8A-35FC-3F3B-14D7883AB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74D0F-43CA-0902-54BC-0C93F0752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B1AD7-7520-8407-FFE3-CB8E8A23B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34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EFA1-4436-6032-3641-506447FEF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7264C-F98F-2123-0169-DFB6CC6E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B415C-68C2-BC83-4EA8-8990DE3BA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6C4D7-E604-C06D-3D22-416A24463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1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8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4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2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4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industry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0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Objectives: map spatial density, generate indices of abundance, identify habitat associations, identify shifts in spatial dynamics</a:t>
            </a:r>
          </a:p>
          <a:p>
            <a:endParaRPr lang="en-GB" dirty="0"/>
          </a:p>
          <a:p>
            <a:r>
              <a:rPr lang="en-US" dirty="0"/>
              <a:t>Designed to estimate spatial variation in density of one or more categories in one or more time steps.</a:t>
            </a:r>
          </a:p>
          <a:p>
            <a:r>
              <a:rPr lang="en-GB" dirty="0"/>
              <a:t>spatial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9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Spatial delta-generalized linear mixed model for multiple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0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Dropped jigging survey, sensitivity analysis provided evidence that it wasn’t contributing much to model fit anyway.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9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7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Redefined recently to align with population structure</a:t>
            </a:r>
          </a:p>
          <a:p>
            <a:r>
              <a:rPr lang="en-GB" dirty="0"/>
              <a:t>Implications for fishery data- survey strata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8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23942"/>
            <a:ext cx="10363200" cy="1386617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010558"/>
            <a:ext cx="10363200" cy="675704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subtitle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3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res_dark_no_compass_conten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 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11681252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946" y="173416"/>
            <a:ext cx="9742556" cy="63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946" y="957038"/>
            <a:ext cx="11681252" cy="5169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9946" y="6356351"/>
            <a:ext cx="3184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A637A39A-9F89-364E-BF01-AB38BD84F7BC}" type="datetimeFigureOut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32135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DD842E93-C421-DE4B-8656-34BC9D77A2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3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00608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7B1C-8633-4611-B92D-3A120763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92" y="1554907"/>
            <a:ext cx="11138994" cy="1987617"/>
          </a:xfrm>
        </p:spPr>
        <p:txBody>
          <a:bodyPr>
            <a:noAutofit/>
          </a:bodyPr>
          <a:lstStyle/>
          <a:p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density and habitat associations of Atlantic Cod </a:t>
            </a:r>
            <a:br>
              <a:rPr lang="en-US" sz="4000" b="1" i="0" dirty="0">
                <a:solidFill>
                  <a:srgbClr val="2A2A2A"/>
                </a:solidFill>
                <a:effectLst/>
                <a:latin typeface="+mj-lt"/>
              </a:rPr>
            </a:b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A7A4B-47A4-4E62-9599-DA492BA68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8599"/>
            <a:ext cx="9144000" cy="14122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</a:rPr>
              <a:t>Katie Lankowicz</a:t>
            </a:r>
          </a:p>
          <a:p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</a:rPr>
              <a:t>Jon Grabowski, </a:t>
            </a:r>
            <a:r>
              <a:rPr lang="en-US" sz="2000" b="1" i="1">
                <a:solidFill>
                  <a:schemeClr val="bg1">
                    <a:lumMod val="95000"/>
                  </a:schemeClr>
                </a:solidFill>
              </a:rPr>
              <a:t>Graham Sherwood, Lisa Kerr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Density covariates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F5DB50-355F-3EE8-B5EE-61C816FB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46" y="957038"/>
            <a:ext cx="11681252" cy="516912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Tested for collinearity prior to inclusion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Probability of sediment type: sand, mud, gravel, cobble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Rugosity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Bathymetry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Daily bottom temperature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Basin-wide climate indices: daily NAO index, monthly AMO index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Natural spline additive model for both predictors</a:t>
            </a:r>
          </a:p>
          <a:p>
            <a:pPr marL="457200" lvl="1" indent="0" algn="ctr">
              <a:buNone/>
            </a:pPr>
            <a:r>
              <a:rPr lang="en-US" i="1" dirty="0">
                <a:solidFill>
                  <a:schemeClr val="tx1"/>
                </a:solidFill>
              </a:rPr>
              <a:t>Response variable ~ s(Density Covariate 1) + … + s(Density Covariate 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9E494-5BDE-4C41-F74F-38D581625116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distribution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4B14D-1312-726E-753F-D6630D6AD712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map of the sea&#10;&#10;Description automatically generated with medium confidence">
            <a:extLst>
              <a:ext uri="{FF2B5EF4-FFF2-40B4-BE49-F238E27FC236}">
                <a16:creationId xmlns:a16="http://schemas.microsoft.com/office/drawing/2014/main" id="{720C120D-B518-F877-F91A-29DBE600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3" y="828206"/>
            <a:ext cx="10341113" cy="58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A0C4B-7E73-4B62-E98D-CC9DA6E5E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middle of the ocean&#10;&#10;Description automatically generated with medium confidence">
            <a:extLst>
              <a:ext uri="{FF2B5EF4-FFF2-40B4-BE49-F238E27FC236}">
                <a16:creationId xmlns:a16="http://schemas.microsoft.com/office/drawing/2014/main" id="{A4C1CAE8-B20E-9008-FE0E-41BDDD30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3" y="828205"/>
            <a:ext cx="10341112" cy="5862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D4B4C-6A24-171E-8197-94ED08FC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distribution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A1856E-24A3-B583-7C39-C4E8A2C5B0A3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F11A-7399-C2AE-A129-1C6E1F01F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arctic&#10;&#10;Description automatically generated with medium confidence">
            <a:extLst>
              <a:ext uri="{FF2B5EF4-FFF2-40B4-BE49-F238E27FC236}">
                <a16:creationId xmlns:a16="http://schemas.microsoft.com/office/drawing/2014/main" id="{8E0A5543-9FEA-A575-E21C-EFE4FB7E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2" y="828205"/>
            <a:ext cx="10341113" cy="5862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67971-763E-BC46-03F6-36D3547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distribution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06A5D-16D4-2727-3AE2-64E549C53C4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1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relative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03E0C-3DFD-F93D-62C7-B00982AF9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4" r="20771" b="8917"/>
          <a:stretch/>
        </p:blipFill>
        <p:spPr>
          <a:xfrm>
            <a:off x="269946" y="1698293"/>
            <a:ext cx="3918858" cy="40091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FDB47D-9394-6F2B-2584-7B689D4FDD85}"/>
              </a:ext>
            </a:extLst>
          </p:cNvPr>
          <p:cNvGrpSpPr/>
          <p:nvPr/>
        </p:nvGrpSpPr>
        <p:grpSpPr>
          <a:xfrm>
            <a:off x="4450779" y="940806"/>
            <a:ext cx="7471275" cy="5917194"/>
            <a:chOff x="4252802" y="748985"/>
            <a:chExt cx="7471275" cy="5917194"/>
          </a:xfrm>
        </p:grpSpPr>
        <p:pic>
          <p:nvPicPr>
            <p:cNvPr id="9" name="Picture 8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7F1F5BE4-84B5-DB2A-5F25-33E5DEEE0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510"/>
            <a:stretch/>
          </p:blipFill>
          <p:spPr>
            <a:xfrm>
              <a:off x="4252802" y="748985"/>
              <a:ext cx="7471275" cy="5521186"/>
            </a:xfrm>
            <a:prstGeom prst="rect">
              <a:avLst/>
            </a:prstGeom>
          </p:spPr>
        </p:pic>
        <p:pic>
          <p:nvPicPr>
            <p:cNvPr id="10" name="Picture 9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84777D7-8FD2-397A-85D6-019F69D55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942" t="92062" r="29208" b="871"/>
            <a:stretch/>
          </p:blipFill>
          <p:spPr>
            <a:xfrm>
              <a:off x="6611815" y="6234986"/>
              <a:ext cx="2753248" cy="43119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9EEDF53-D115-EAF9-72B7-D9FA126ACED5}"/>
              </a:ext>
            </a:extLst>
          </p:cNvPr>
          <p:cNvSpPr txBox="1"/>
          <p:nvPr/>
        </p:nvSpPr>
        <p:spPr>
          <a:xfrm>
            <a:off x="4360657" y="2613392"/>
            <a:ext cx="7651517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MODELS NOT TESTED AGAINST DESIGN-BASED INDICES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2000" dirty="0"/>
              <a:t>APPROPRIATENESS OF MODEL SCALING NOT ASSESSED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DO NOT USE AS ABSOLUTE ABUNDANCE, USE AS RELATIVE ABUNDANCE</a:t>
            </a:r>
          </a:p>
        </p:txBody>
      </p:sp>
    </p:spTree>
    <p:extLst>
      <p:ext uri="{BB962C8B-B14F-4D97-AF65-F5344CB8AC3E}">
        <p14:creationId xmlns:p14="http://schemas.microsoft.com/office/powerpoint/2010/main" val="162236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relative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924C603-8D01-7778-2734-E606B7F2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02" y="828206"/>
            <a:ext cx="7833181" cy="5874431"/>
          </a:xfrm>
          <a:prstGeom prst="rect">
            <a:avLst/>
          </a:prstGeom>
        </p:spPr>
      </p:pic>
      <p:pic>
        <p:nvPicPr>
          <p:cNvPr id="16" name="Picture 15" descr="A map of the united states&#10;&#10;Description automatically generated">
            <a:extLst>
              <a:ext uri="{FF2B5EF4-FFF2-40B4-BE49-F238E27FC236}">
                <a16:creationId xmlns:a16="http://schemas.microsoft.com/office/drawing/2014/main" id="{D88803F1-ABB8-7073-BC17-3BC945A7CF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23" r="8633"/>
          <a:stretch/>
        </p:blipFill>
        <p:spPr>
          <a:xfrm>
            <a:off x="269946" y="1800003"/>
            <a:ext cx="3963529" cy="39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dynamics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ollage of maps with different colored lines&#10;&#10;Description automatically generated">
            <a:extLst>
              <a:ext uri="{FF2B5EF4-FFF2-40B4-BE49-F238E27FC236}">
                <a16:creationId xmlns:a16="http://schemas.microsoft.com/office/drawing/2014/main" id="{E45414D0-D7C6-6193-47DF-5C0ACAD9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15" y="795211"/>
            <a:ext cx="8369371" cy="60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8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3C9B9-BE87-BDF2-7177-FA86571AD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57F7-D041-B9D1-C6FF-61032D2C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dynamics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10FA9-A2D0-76D7-FB57-3B1E0AEB98C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07DB78A-4A4E-5A7E-E9F7-9AC301E1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585"/>
          <a:stretch/>
        </p:blipFill>
        <p:spPr>
          <a:xfrm>
            <a:off x="2299721" y="1126923"/>
            <a:ext cx="7592557" cy="4786698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A405442-97BD-0D69-B7FF-E0B627AD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74" t="95687" r="-4574" b="43"/>
          <a:stretch/>
        </p:blipFill>
        <p:spPr>
          <a:xfrm>
            <a:off x="2646993" y="5913621"/>
            <a:ext cx="7592557" cy="4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3FDB7-8987-7964-D383-BE3D5B61D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4748-32F6-D189-6DB3-FA8661D6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Habitat associations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09440F-5A3A-7E89-A38A-4213B53B541B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A6A962-BDD4-479E-C58E-0D19B22147E2}"/>
              </a:ext>
            </a:extLst>
          </p:cNvPr>
          <p:cNvSpPr txBox="1"/>
          <p:nvPr/>
        </p:nvSpPr>
        <p:spPr>
          <a:xfrm>
            <a:off x="3860035" y="1835799"/>
            <a:ext cx="447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size class, presence/absence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C86F0B-E6D8-1A5B-16AA-416991DA31FF}"/>
              </a:ext>
            </a:extLst>
          </p:cNvPr>
          <p:cNvGrpSpPr/>
          <p:nvPr/>
        </p:nvGrpSpPr>
        <p:grpSpPr>
          <a:xfrm>
            <a:off x="747334" y="1733992"/>
            <a:ext cx="10697332" cy="3769209"/>
            <a:chOff x="1224722" y="1449674"/>
            <a:chExt cx="9742556" cy="35996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8466C66-2E48-2D73-FC3B-EFAB7FB88350}"/>
                </a:ext>
              </a:extLst>
            </p:cNvPr>
            <p:cNvGrpSpPr/>
            <p:nvPr/>
          </p:nvGrpSpPr>
          <p:grpSpPr>
            <a:xfrm>
              <a:off x="1224722" y="2085032"/>
              <a:ext cx="9742556" cy="2687935"/>
              <a:chOff x="2820155" y="3548719"/>
              <a:chExt cx="6551689" cy="1680127"/>
            </a:xfrm>
          </p:grpSpPr>
          <p:pic>
            <p:nvPicPr>
              <p:cNvPr id="8" name="Picture 7" descr="A graph of covariate value&#10;&#10;Description automatically generated">
                <a:extLst>
                  <a:ext uri="{FF2B5EF4-FFF2-40B4-BE49-F238E27FC236}">
                    <a16:creationId xmlns:a16="http://schemas.microsoft.com/office/drawing/2014/main" id="{116429B3-9541-8E74-79F5-DACAF2280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91941"/>
              <a:stretch/>
            </p:blipFill>
            <p:spPr>
              <a:xfrm>
                <a:off x="2820155" y="3548719"/>
                <a:ext cx="6551689" cy="290083"/>
              </a:xfrm>
              <a:prstGeom prst="rect">
                <a:avLst/>
              </a:prstGeom>
            </p:spPr>
          </p:pic>
          <p:pic>
            <p:nvPicPr>
              <p:cNvPr id="11" name="Picture 10" descr="A graph of covariate value&#10;&#10;Description automatically generated">
                <a:extLst>
                  <a:ext uri="{FF2B5EF4-FFF2-40B4-BE49-F238E27FC236}">
                    <a16:creationId xmlns:a16="http://schemas.microsoft.com/office/drawing/2014/main" id="{ADD21FCF-C9FE-C6D9-02AD-23F878858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80" t="61149"/>
              <a:stretch/>
            </p:blipFill>
            <p:spPr>
              <a:xfrm>
                <a:off x="3054699" y="3830319"/>
                <a:ext cx="6317145" cy="1398527"/>
              </a:xfrm>
              <a:prstGeom prst="rect">
                <a:avLst/>
              </a:prstGeom>
            </p:spPr>
          </p:pic>
        </p:grpSp>
        <p:pic>
          <p:nvPicPr>
            <p:cNvPr id="24" name="Picture 23" descr="A graph of covariate value&#10;&#10;Description automatically generated">
              <a:extLst>
                <a:ext uri="{FF2B5EF4-FFF2-40B4-BE49-F238E27FC236}">
                  <a16:creationId xmlns:a16="http://schemas.microsoft.com/office/drawing/2014/main" id="{1323E74C-661A-0DF9-3545-8FF0DB33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6420"/>
            <a:stretch/>
          </p:blipFill>
          <p:spPr>
            <a:xfrm>
              <a:off x="1350742" y="1449674"/>
              <a:ext cx="234544" cy="359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82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VAST is a flexible model framework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Capable of combining multitudes of data and generating spatial dynamics information pertinent to ecological and stock assessment research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density is variable across the size classes and within the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North-south and inshore-offshore gradients of abundance linked to size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Indices of abundance for all size classes generally declined over the modeled period in all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Small size class showed high variability and possible increasing trend in spring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6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Atlantic Cod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Ecologically and culturally important species within New England’s groundfish complex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distribution of cod shaped by multiple habitat and oceanographic variables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Stock centers of gravity shifting northeast, particularly in fall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North-south habitat compression for medium and large size classes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Strength of habitat associations variable with size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Depth and bottom temperature most important across all size classes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Other tested covariates significant for only some size classes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Implications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Persistent patches of high density in certain areas despite declining abundance supports the “basin model”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 be important to quantify reduction of suitability, reduction of spatial area, or movement of these “basins” with warming temperatures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Model derives habitat association information that could be used to inform novel survey designs (i.e. dynamic stratification)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Increased within-strata homogeneity increases precision of design-based indices of abundance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Acknowledgements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numCol="2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Lisa Kerr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Graham Sherwood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Jon Grabowski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Jackie Odell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Vito Giacalone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Felipe Restrepo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Brad Harris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Hubert </a:t>
            </a:r>
            <a:r>
              <a:rPr lang="en-US" sz="2000" dirty="0" err="1">
                <a:solidFill>
                  <a:schemeClr val="tx1"/>
                </a:solidFill>
              </a:rPr>
              <a:t>duPontavice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Andrew Allyn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Alex Hansell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Staff and survey managers at: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DFO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NOAA NEFSC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ASMFC Northern shrimp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ME-NH Inshore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Eastern Gulf of Maine Sentinel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SMAST video trawl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MA DMF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URI GSO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RI DEM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CBA32-E601-A90F-28B8-50688815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484" y="5328923"/>
            <a:ext cx="2091109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AD70F9A0-3D94-F5A6-8514-1A9F65CF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0" y="3817606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6FB1E12-AF66-AE07-FBD5-A26C999667AE}"/>
              </a:ext>
            </a:extLst>
          </p:cNvPr>
          <p:cNvSpPr txBox="1">
            <a:spLocks/>
          </p:cNvSpPr>
          <p:nvPr/>
        </p:nvSpPr>
        <p:spPr>
          <a:xfrm>
            <a:off x="3969064" y="2504715"/>
            <a:ext cx="5307015" cy="17311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00608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: klankowicz@gmri.org</a:t>
            </a:r>
          </a:p>
          <a:p>
            <a:r>
              <a:rPr lang="en-US" sz="1400" dirty="0"/>
              <a:t> </a:t>
            </a:r>
          </a:p>
          <a:p>
            <a:r>
              <a:rPr lang="en-US" sz="3200" dirty="0"/>
              <a:t>: @klankowicz.bsky.social</a:t>
            </a:r>
          </a:p>
        </p:txBody>
      </p:sp>
      <p:pic>
        <p:nvPicPr>
          <p:cNvPr id="1026" name="Picture 2" descr="Gmail - Free logo icons">
            <a:extLst>
              <a:ext uri="{FF2B5EF4-FFF2-40B4-BE49-F238E27FC236}">
                <a16:creationId xmlns:a16="http://schemas.microsoft.com/office/drawing/2014/main" id="{396541E7-6A1E-1ED3-8156-A5A3B36AC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75" y="2612571"/>
            <a:ext cx="478390" cy="4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luesky posts are finally open to the public - The Verge">
            <a:extLst>
              <a:ext uri="{FF2B5EF4-FFF2-40B4-BE49-F238E27FC236}">
                <a16:creationId xmlns:a16="http://schemas.microsoft.com/office/drawing/2014/main" id="{215371A4-2F6F-FEFC-9FAA-348683A12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t="33778" r="7939" b="37185"/>
          <a:stretch/>
        </p:blipFill>
        <p:spPr bwMode="auto">
          <a:xfrm>
            <a:off x="2265680" y="3370269"/>
            <a:ext cx="1778369" cy="4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6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2DEFDE-0406-8854-1CA6-BC1F38C6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1" y="3505071"/>
            <a:ext cx="10364098" cy="323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Cod assessments and habitat use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355079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Possibility of density-dependent reduction in spatial distribution and therefore availability to fishery-independent surveys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Assessment and management efforts mainly informed by bottom trawl surveys with reduced efficiency over complex bottom habitat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ABA89-B809-89B1-E9EC-655B26BD6353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5FD93-DC81-AD0D-09B2-4D29E9033848}"/>
              </a:ext>
            </a:extLst>
          </p:cNvPr>
          <p:cNvGrpSpPr/>
          <p:nvPr/>
        </p:nvGrpSpPr>
        <p:grpSpPr>
          <a:xfrm>
            <a:off x="475366" y="4226807"/>
            <a:ext cx="6666742" cy="2306830"/>
            <a:chOff x="475366" y="4226807"/>
            <a:chExt cx="6666742" cy="23068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06DFA1-10B5-26F0-ABAC-A3B71A33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65" y="4226807"/>
              <a:ext cx="6628543" cy="2143065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B72B3FF-8640-BDE3-15B1-FD0AE81BA8B4}"/>
                </a:ext>
              </a:extLst>
            </p:cNvPr>
            <p:cNvSpPr/>
            <p:nvPr/>
          </p:nvSpPr>
          <p:spPr>
            <a:xfrm>
              <a:off x="513566" y="6087314"/>
              <a:ext cx="6623835" cy="299949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ECCDA09-E800-2CC8-5B01-AD6A7F37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4771" y="5601883"/>
              <a:ext cx="1258699" cy="818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171AC1-A0C5-53BB-C022-9686AC23C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5366" y="5635115"/>
              <a:ext cx="1258699" cy="8181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61DA750-C047-8A56-DA02-9011E7E97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5373" y="5635115"/>
              <a:ext cx="1258699" cy="81815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E459D3-2B33-FEDA-B0AC-35831BF1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69760" y="5715483"/>
              <a:ext cx="1258699" cy="8181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7742E4-1EC0-D362-423E-E6927764E5E7}"/>
                </a:ext>
              </a:extLst>
            </p:cNvPr>
            <p:cNvCxnSpPr>
              <a:cxnSpLocks/>
            </p:cNvCxnSpPr>
            <p:nvPr/>
          </p:nvCxnSpPr>
          <p:spPr>
            <a:xfrm>
              <a:off x="2083712" y="4834547"/>
              <a:ext cx="0" cy="10798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D56F5A-C750-758D-DEA6-6C0814CB2BD4}"/>
                </a:ext>
              </a:extLst>
            </p:cNvPr>
            <p:cNvCxnSpPr>
              <a:cxnSpLocks/>
            </p:cNvCxnSpPr>
            <p:nvPr/>
          </p:nvCxnSpPr>
          <p:spPr>
            <a:xfrm>
              <a:off x="2090216" y="5909724"/>
              <a:ext cx="3261072" cy="18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CB8752-3DE0-8329-EAB6-F80F18B98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003" y="4889021"/>
              <a:ext cx="1380" cy="10239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6E8F59-AFEC-D02C-5A9E-A0690D0A0764}"/>
                </a:ext>
              </a:extLst>
            </p:cNvPr>
            <p:cNvSpPr/>
            <p:nvPr/>
          </p:nvSpPr>
          <p:spPr>
            <a:xfrm>
              <a:off x="5311060" y="4834547"/>
              <a:ext cx="97886" cy="5447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070849-0C3A-3777-8958-F113FB8B336A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5347249" y="4709591"/>
              <a:ext cx="12754" cy="1249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342079BF-770D-A96B-2A7F-4C2B4E6937D1}"/>
                </a:ext>
              </a:extLst>
            </p:cNvPr>
            <p:cNvSpPr/>
            <p:nvPr/>
          </p:nvSpPr>
          <p:spPr>
            <a:xfrm>
              <a:off x="5352976" y="4633846"/>
              <a:ext cx="97883" cy="58509"/>
            </a:xfrm>
            <a:prstGeom prst="rtTriangl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A1C153-8560-07E6-A4BC-A3EE71FA7979}"/>
                </a:ext>
              </a:extLst>
            </p:cNvPr>
            <p:cNvCxnSpPr>
              <a:cxnSpLocks/>
            </p:cNvCxnSpPr>
            <p:nvPr/>
          </p:nvCxnSpPr>
          <p:spPr>
            <a:xfrm>
              <a:off x="2527795" y="5914445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9FCB4BC-FFD5-E3D5-7A68-71B17C23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82180" y="5968873"/>
              <a:ext cx="223847" cy="223847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A0B594-D43A-D410-492B-0D3DE7ECABBA}"/>
                </a:ext>
              </a:extLst>
            </p:cNvPr>
            <p:cNvCxnSpPr>
              <a:cxnSpLocks/>
            </p:cNvCxnSpPr>
            <p:nvPr/>
          </p:nvCxnSpPr>
          <p:spPr>
            <a:xfrm>
              <a:off x="2524020" y="590576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24A98A-0CE7-45F5-770B-D901D0F78C80}"/>
                </a:ext>
              </a:extLst>
            </p:cNvPr>
            <p:cNvCxnSpPr>
              <a:cxnSpLocks/>
            </p:cNvCxnSpPr>
            <p:nvPr/>
          </p:nvCxnSpPr>
          <p:spPr>
            <a:xfrm>
              <a:off x="3036360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A5C5B0F-B00B-6A02-4BE5-B204F4F0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90745" y="5967425"/>
              <a:ext cx="223847" cy="223847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495603-282F-132C-358C-F6833425E511}"/>
                </a:ext>
              </a:extLst>
            </p:cNvPr>
            <p:cNvCxnSpPr>
              <a:cxnSpLocks/>
            </p:cNvCxnSpPr>
            <p:nvPr/>
          </p:nvCxnSpPr>
          <p:spPr>
            <a:xfrm>
              <a:off x="3549057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62D7A7C-0ED7-511A-428C-769D9B8E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3442" y="5967425"/>
              <a:ext cx="223847" cy="223847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5912D00-6355-73A8-A73B-DED6DB2DD71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924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33B93F7-2B74-C658-8A84-D0439E7B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309" y="5967425"/>
              <a:ext cx="223847" cy="223847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4B4D019-F3D3-92A7-8DDD-FD785D29D71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863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E6ACC581-6C48-1B59-68EB-999A3108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4248" y="5967425"/>
              <a:ext cx="223847" cy="223847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F7BF298-8E34-1A7E-A509-7B56BDD00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36" r="100000">
                          <a14:backgroundMark x1="12560" y1="68016" x2="35294" y2="64777"/>
                          <a14:backgroundMark x1="38315" y1="50202" x2="50397" y2="77328"/>
                          <a14:backgroundMark x1="51033" y1="45749" x2="69952" y2="46154"/>
                          <a14:backgroundMark x1="37997" y1="40486" x2="51033" y2="40891"/>
                          <a14:backgroundMark x1="50715" y1="72470" x2="60095" y2="72065"/>
                          <a14:backgroundMark x1="41812" y1="86640" x2="46741" y2="95951"/>
                          <a14:backgroundMark x1="61844" y1="99190" x2="79650" y2="95142"/>
                          <a14:backgroundMark x1="65978" y1="60324" x2="79809" y2="65182"/>
                          <a14:backgroundMark x1="79809" y1="65992" x2="97138" y2="74089"/>
                          <a14:backgroundMark x1="80604" y1="97976" x2="97774" y2="88664"/>
                          <a14:backgroundMark x1="51828" y1="60729" x2="55962" y2="64372"/>
                          <a14:backgroundMark x1="47218" y1="87854" x2="50238" y2="90688"/>
                          <a14:backgroundMark x1="37202" y1="39271" x2="50397" y2="40081"/>
                          <a14:backgroundMark x1="5087" y1="39271" x2="32114" y2="39271"/>
                          <a14:backgroundMark x1="4769" y1="45344" x2="5882" y2="90283"/>
                          <a14:backgroundMark x1="30684" y1="36032" x2="30684" y2="36032"/>
                          <a14:backgroundMark x1="32750" y1="35628" x2="32750" y2="35628"/>
                          <a14:backgroundMark x1="54690" y1="89879" x2="54690" y2="89879"/>
                          <a14:backgroundMark x1="56280" y1="99190" x2="59936" y2="98381"/>
                          <a14:backgroundMark x1="50079" y1="61538" x2="50079" y2="61538"/>
                          <a14:backgroundMark x1="49285" y1="60729" x2="49285" y2="60729"/>
                          <a14:backgroundMark x1="45787" y1="85830" x2="45787" y2="85830"/>
                          <a14:backgroundMark x1="45310" y1="85830" x2="45310" y2="85830"/>
                          <a14:backgroundMark x1="58347" y1="89474" x2="58347" y2="894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30"/>
            <a:stretch/>
          </p:blipFill>
          <p:spPr>
            <a:xfrm>
              <a:off x="518173" y="4249603"/>
              <a:ext cx="1560932" cy="1744316"/>
            </a:xfrm>
            <a:prstGeom prst="rect">
              <a:avLst/>
            </a:prstGeom>
          </p:spPr>
        </p:pic>
        <p:pic>
          <p:nvPicPr>
            <p:cNvPr id="14" name="Picture 1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682E99BC-1F74-74B1-F7A1-47B574E0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7135" y="5655354"/>
              <a:ext cx="764506" cy="263991"/>
            </a:xfrm>
            <a:prstGeom prst="rect">
              <a:avLst/>
            </a:prstGeom>
          </p:spPr>
        </p:pic>
        <p:pic>
          <p:nvPicPr>
            <p:cNvPr id="15" name="Picture 1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A7C119B-5A56-FC9D-6E58-DF26FB52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8454" y="5625083"/>
              <a:ext cx="764506" cy="26399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9A606E1-D961-DB32-43B7-31A6BC505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7" y="1482700"/>
            <a:ext cx="6662034" cy="2153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22264-AA67-1DDF-6C52-DE0ADB2E286B}"/>
              </a:ext>
            </a:extLst>
          </p:cNvPr>
          <p:cNvSpPr/>
          <p:nvPr/>
        </p:nvSpPr>
        <p:spPr>
          <a:xfrm>
            <a:off x="475367" y="3350405"/>
            <a:ext cx="6662034" cy="299949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B8A87C-2A34-669D-C2DC-10A433017603}"/>
              </a:ext>
            </a:extLst>
          </p:cNvPr>
          <p:cNvGrpSpPr/>
          <p:nvPr/>
        </p:nvGrpSpPr>
        <p:grpSpPr>
          <a:xfrm>
            <a:off x="3583888" y="3804138"/>
            <a:ext cx="559184" cy="570653"/>
            <a:chOff x="3583888" y="3804138"/>
            <a:chExt cx="559184" cy="570653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F616152-2EC3-B047-6D41-EDBDC179DBC9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588BBF7-AD52-CC79-2994-1E73F6ED800E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9D51F44-BB5D-D76D-4289-D2FA6356C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36" r="100000">
                        <a14:backgroundMark x1="12560" y1="68016" x2="35294" y2="64777"/>
                        <a14:backgroundMark x1="38315" y1="50202" x2="50397" y2="77328"/>
                        <a14:backgroundMark x1="51033" y1="45749" x2="69952" y2="46154"/>
                        <a14:backgroundMark x1="37997" y1="40486" x2="51033" y2="40891"/>
                        <a14:backgroundMark x1="50715" y1="72470" x2="60095" y2="72065"/>
                        <a14:backgroundMark x1="41812" y1="86640" x2="46741" y2="95951"/>
                        <a14:backgroundMark x1="61844" y1="99190" x2="79650" y2="95142"/>
                        <a14:backgroundMark x1="65978" y1="60324" x2="79809" y2="65182"/>
                        <a14:backgroundMark x1="79809" y1="65992" x2="97138" y2="74089"/>
                        <a14:backgroundMark x1="80604" y1="97976" x2="97774" y2="88664"/>
                        <a14:backgroundMark x1="51828" y1="60729" x2="55962" y2="64372"/>
                        <a14:backgroundMark x1="47218" y1="87854" x2="50238" y2="90688"/>
                        <a14:backgroundMark x1="37202" y1="39271" x2="50397" y2="40081"/>
                        <a14:backgroundMark x1="5087" y1="39271" x2="32114" y2="39271"/>
                        <a14:backgroundMark x1="4769" y1="45344" x2="5882" y2="90283"/>
                        <a14:backgroundMark x1="30684" y1="36032" x2="30684" y2="36032"/>
                        <a14:backgroundMark x1="32750" y1="35628" x2="32750" y2="35628"/>
                        <a14:backgroundMark x1="54690" y1="89879" x2="54690" y2="89879"/>
                        <a14:backgroundMark x1="56280" y1="99190" x2="59936" y2="98381"/>
                        <a14:backgroundMark x1="50079" y1="61538" x2="50079" y2="61538"/>
                        <a14:backgroundMark x1="49285" y1="60729" x2="49285" y2="60729"/>
                        <a14:backgroundMark x1="45787" y1="85830" x2="45787" y2="85830"/>
                        <a14:backgroundMark x1="45310" y1="85830" x2="45310" y2="85830"/>
                        <a14:backgroundMark x1="58347" y1="89474" x2="58347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1" y="1512903"/>
            <a:ext cx="4852128" cy="17443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4CF938-718B-33C6-B2AD-492ABA001B52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How do we fix this?</a:t>
            </a:r>
          </a:p>
        </p:txBody>
      </p:sp>
      <p:pic>
        <p:nvPicPr>
          <p:cNvPr id="12" name="Picture 11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6CD336DF-2933-17AE-6901-62532DF63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507" y="2922327"/>
            <a:ext cx="764506" cy="263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8226A-8901-67B5-2651-4D91DC87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>
            <a:normAutofit/>
          </a:bodyPr>
          <a:lstStyle/>
          <a:p>
            <a:r>
              <a:rPr lang="en-US" sz="3200" dirty="0"/>
              <a:t>How do we fix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CC497-30F3-021B-F545-C2978936F1D9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D88C4-21CE-7D43-2839-7B951C9624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4487" y="2001115"/>
            <a:ext cx="4479894" cy="406704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367D8-D529-87A1-BBB8-F631184FF21B}"/>
              </a:ext>
            </a:extLst>
          </p:cNvPr>
          <p:cNvGrpSpPr/>
          <p:nvPr/>
        </p:nvGrpSpPr>
        <p:grpSpPr>
          <a:xfrm>
            <a:off x="7137401" y="3646374"/>
            <a:ext cx="559184" cy="570653"/>
            <a:chOff x="3583888" y="3804138"/>
            <a:chExt cx="559184" cy="5706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6A1212A-8786-A156-3DCE-994A9D3DD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2C674CD-127E-B870-98F1-F3500B1958E5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2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Approach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516912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V</a:t>
            </a:r>
            <a:r>
              <a:rPr lang="en-US" sz="3200" dirty="0"/>
              <a:t>ector </a:t>
            </a:r>
            <a:r>
              <a:rPr lang="en-US" sz="3200" b="1" dirty="0"/>
              <a:t>A</a:t>
            </a:r>
            <a:r>
              <a:rPr lang="en-US" sz="3200" dirty="0"/>
              <a:t>utoregressive </a:t>
            </a:r>
            <a:r>
              <a:rPr lang="en-US" sz="3200" b="1" dirty="0"/>
              <a:t>S</a:t>
            </a:r>
            <a:r>
              <a:rPr lang="en-US" sz="3200" dirty="0"/>
              <a:t>patio-</a:t>
            </a:r>
            <a:r>
              <a:rPr lang="en-US" sz="3200" b="1" dirty="0"/>
              <a:t>T</a:t>
            </a:r>
            <a:r>
              <a:rPr lang="en-US" sz="3200" dirty="0"/>
              <a:t>emporal Model (</a:t>
            </a:r>
            <a:r>
              <a:rPr lang="en-US" sz="3200" b="1" dirty="0"/>
              <a:t>VAST</a:t>
            </a:r>
            <a:r>
              <a:rPr lang="en-US" sz="32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4DFB85-F306-CE4A-2E9C-FDA8ED2BC355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14CC997E-827A-A2B6-D9FF-357607502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57" y="1918481"/>
            <a:ext cx="8839286" cy="43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6F58D-3080-0A2E-B568-146A7A27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03" y="1338646"/>
            <a:ext cx="9740793" cy="19414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B41453-D4DF-6EB5-069A-CC4A6FC64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7574"/>
            <a:ext cx="10515600" cy="3017500"/>
          </a:xfrm>
        </p:spPr>
        <p:txBody>
          <a:bodyPr anchor="ctr">
            <a:normAutofit/>
          </a:bodyPr>
          <a:lstStyle/>
          <a:p>
            <a:r>
              <a:rPr lang="en-US" dirty="0"/>
              <a:t>Predictor 1: Model encounter probability at every spatial location and time step for each category</a:t>
            </a:r>
          </a:p>
          <a:p>
            <a:pPr lvl="3"/>
            <a:endParaRPr lang="en-US" dirty="0"/>
          </a:p>
          <a:p>
            <a:r>
              <a:rPr lang="en-US" dirty="0"/>
              <a:t>Predictor 2: Model positive catch rate at every spatial location and time step for each category, based on the calculated encounter probability</a:t>
            </a:r>
          </a:p>
        </p:txBody>
      </p:sp>
    </p:spTree>
    <p:extLst>
      <p:ext uri="{BB962C8B-B14F-4D97-AF65-F5344CB8AC3E}">
        <p14:creationId xmlns:p14="http://schemas.microsoft.com/office/powerpoint/2010/main" val="41247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Surveys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B4233-5886-E337-B369-711250E4FEAB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7219E7D-C237-0152-63BC-A71514FE6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5" r="3387"/>
          <a:stretch/>
        </p:blipFill>
        <p:spPr>
          <a:xfrm>
            <a:off x="4032494" y="812315"/>
            <a:ext cx="7662695" cy="585386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9F45AC-2D60-CB2B-357C-D560CE1F2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11" y="1227222"/>
            <a:ext cx="3535683" cy="518195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11 surveys</a:t>
            </a:r>
          </a:p>
          <a:p>
            <a:pPr lvl="1"/>
            <a:r>
              <a:rPr lang="en-US" dirty="0"/>
              <a:t>Multiple gear types</a:t>
            </a:r>
          </a:p>
          <a:p>
            <a:pPr lvl="2"/>
            <a:endParaRPr lang="en-US" dirty="0"/>
          </a:p>
          <a:p>
            <a:r>
              <a:rPr lang="en-US" dirty="0"/>
              <a:t>40 years </a:t>
            </a:r>
          </a:p>
          <a:p>
            <a:pPr lvl="1"/>
            <a:r>
              <a:rPr lang="en-US" dirty="0"/>
              <a:t>(1982 – 2021)</a:t>
            </a:r>
          </a:p>
          <a:p>
            <a:pPr lvl="2"/>
            <a:endParaRPr lang="en-US" dirty="0"/>
          </a:p>
          <a:p>
            <a:r>
              <a:rPr lang="en-US" dirty="0"/>
              <a:t>Number and size information of cod caught at each sampling location</a:t>
            </a:r>
          </a:p>
          <a:p>
            <a:pPr lvl="3"/>
            <a:endParaRPr lang="en-US" dirty="0"/>
          </a:p>
          <a:p>
            <a:r>
              <a:rPr lang="en-US" dirty="0"/>
              <a:t>Area-swept effort information</a:t>
            </a:r>
          </a:p>
        </p:txBody>
      </p:sp>
    </p:spTree>
    <p:extLst>
      <p:ext uri="{BB962C8B-B14F-4D97-AF65-F5344CB8AC3E}">
        <p14:creationId xmlns:p14="http://schemas.microsoft.com/office/powerpoint/2010/main" val="37982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setup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85A99-169F-CBB6-B035-6C4F0C361041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9347B-45A0-F7C8-C4D3-BA13BBD59002}"/>
              </a:ext>
            </a:extLst>
          </p:cNvPr>
          <p:cNvSpPr txBox="1">
            <a:spLocks/>
          </p:cNvSpPr>
          <p:nvPr/>
        </p:nvSpPr>
        <p:spPr>
          <a:xfrm>
            <a:off x="838200" y="1243263"/>
            <a:ext cx="10515600" cy="518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Time steps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Size classes</a:t>
            </a:r>
          </a:p>
        </p:txBody>
      </p:sp>
      <p:pic>
        <p:nvPicPr>
          <p:cNvPr id="10" name="Picture 2" descr="Atlantic Cod | NOAA Fisheries">
            <a:extLst>
              <a:ext uri="{FF2B5EF4-FFF2-40B4-BE49-F238E27FC236}">
                <a16:creationId xmlns:a16="http://schemas.microsoft.com/office/drawing/2014/main" id="{F733F9B2-7E17-A65D-C7E6-CBB9F5D4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4" y="4465437"/>
            <a:ext cx="1151562" cy="7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tlantic Cod | NOAA Fisheries">
            <a:extLst>
              <a:ext uri="{FF2B5EF4-FFF2-40B4-BE49-F238E27FC236}">
                <a16:creationId xmlns:a16="http://schemas.microsoft.com/office/drawing/2014/main" id="{08C9604F-4615-4EE6-E8F7-F1EB1B9D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80" y="3246104"/>
            <a:ext cx="4806703" cy="32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tlantic Cod | NOAA Fisheries">
            <a:extLst>
              <a:ext uri="{FF2B5EF4-FFF2-40B4-BE49-F238E27FC236}">
                <a16:creationId xmlns:a16="http://schemas.microsoft.com/office/drawing/2014/main" id="{B834E5DA-02A2-2B02-54EF-022B2EB3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15" y="3790809"/>
            <a:ext cx="3171685" cy="211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3F1CE3-7DDF-EE51-3FDA-FAE3BE535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488" y="1500510"/>
            <a:ext cx="1813332" cy="1881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21DA81-1864-9D54-7688-548810CB2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611" b="90000" l="10000" r="90000">
                        <a14:foregroundMark x1="54444" y1="8611" x2="54444" y2="8611"/>
                        <a14:foregroundMark x1="49167" y1="90000" x2="49167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941" y="1500510"/>
            <a:ext cx="2030846" cy="20308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EB789D-BE3E-BF61-2FF1-87CB6F6DF919}"/>
              </a:ext>
            </a:extLst>
          </p:cNvPr>
          <p:cNvSpPr txBox="1"/>
          <p:nvPr/>
        </p:nvSpPr>
        <p:spPr>
          <a:xfrm>
            <a:off x="7528882" y="3484272"/>
            <a:ext cx="21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September-February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028FC-7EEB-73B6-057C-46B88CEB1DEB}"/>
              </a:ext>
            </a:extLst>
          </p:cNvPr>
          <p:cNvSpPr txBox="1"/>
          <p:nvPr/>
        </p:nvSpPr>
        <p:spPr>
          <a:xfrm>
            <a:off x="5144978" y="3488172"/>
            <a:ext cx="156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March-August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1E1C0-E900-2254-D342-EBD7491F37DC}"/>
              </a:ext>
            </a:extLst>
          </p:cNvPr>
          <p:cNvSpPr txBox="1"/>
          <p:nvPr/>
        </p:nvSpPr>
        <p:spPr>
          <a:xfrm>
            <a:off x="986783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</a:t>
            </a:r>
          </a:p>
          <a:p>
            <a:pPr algn="ctr"/>
            <a:r>
              <a:rPr lang="en-US" dirty="0"/>
              <a:t>(&lt; 40cm)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102C6-C59D-17F7-E61E-D80D15F7F624}"/>
              </a:ext>
            </a:extLst>
          </p:cNvPr>
          <p:cNvSpPr txBox="1"/>
          <p:nvPr/>
        </p:nvSpPr>
        <p:spPr>
          <a:xfrm>
            <a:off x="3709878" y="5858054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Medium</a:t>
            </a:r>
          </a:p>
          <a:p>
            <a:pPr algn="ctr"/>
            <a:r>
              <a:rPr lang="en-US" dirty="0"/>
              <a:t>(40-70 cm)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942D8-6037-CFB0-89B1-BB967D7476F7}"/>
              </a:ext>
            </a:extLst>
          </p:cNvPr>
          <p:cNvSpPr txBox="1"/>
          <p:nvPr/>
        </p:nvSpPr>
        <p:spPr>
          <a:xfrm>
            <a:off x="8471682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</a:t>
            </a:r>
          </a:p>
          <a:p>
            <a:pPr algn="ctr"/>
            <a:r>
              <a:rPr lang="en-US" dirty="0"/>
              <a:t>(&gt;70 cm)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CAA32-6148-F2A6-C54C-1438DD6ACB80}"/>
              </a:ext>
            </a:extLst>
          </p:cNvPr>
          <p:cNvSpPr txBox="1"/>
          <p:nvPr/>
        </p:nvSpPr>
        <p:spPr>
          <a:xfrm>
            <a:off x="1963955" y="236290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1982 - 2021</a:t>
            </a:r>
          </a:p>
        </p:txBody>
      </p:sp>
    </p:spTree>
    <p:extLst>
      <p:ext uri="{BB962C8B-B14F-4D97-AF65-F5344CB8AC3E}">
        <p14:creationId xmlns:p14="http://schemas.microsoft.com/office/powerpoint/2010/main" val="4420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D24B9-1974-C6A5-AB2E-18374130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0" r="18624" b="4776"/>
          <a:stretch/>
        </p:blipFill>
        <p:spPr>
          <a:xfrm>
            <a:off x="213947" y="1311072"/>
            <a:ext cx="4927277" cy="4707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domain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B3F24E-75A5-F0AA-1240-7BFE1951C613}"/>
              </a:ext>
            </a:extLst>
          </p:cNvPr>
          <p:cNvSpPr txBox="1">
            <a:spLocks/>
          </p:cNvSpPr>
          <p:nvPr/>
        </p:nvSpPr>
        <p:spPr>
          <a:xfrm>
            <a:off x="5047906" y="957038"/>
            <a:ext cx="6903291" cy="516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Northeast US continental shelf</a:t>
            </a:r>
          </a:p>
          <a:p>
            <a:pPr lvl="4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4 strata: Eastern Gulf of Maine, Western Gulf of Maine, Georges Bank, and Southern New England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Stock area geographic boundaries redefined in 2021 by cod research track group to align with population structure</a:t>
            </a:r>
          </a:p>
          <a:p>
            <a:pPr lvl="5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200-knot SPDE mesh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Force 2,000 grid cells: each ~25km by 25km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BD3A9FF-8141-0AF5-8FB5-3010682E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23" r="8633"/>
          <a:stretch/>
        </p:blipFill>
        <p:spPr>
          <a:xfrm>
            <a:off x="627424" y="1326312"/>
            <a:ext cx="4513800" cy="44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MRI PPT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EE9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162815</TotalTime>
  <Words>732</Words>
  <Application>Microsoft Office PowerPoint</Application>
  <PresentationFormat>Widescreen</PresentationFormat>
  <Paragraphs>157</Paragraphs>
  <Slides>23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 Spatial density and habitat associations of Atlantic Cod  </vt:lpstr>
      <vt:lpstr>Atlantic Cod</vt:lpstr>
      <vt:lpstr>Cod assessments and habitat use</vt:lpstr>
      <vt:lpstr>How do we fix this?</vt:lpstr>
      <vt:lpstr>Approach</vt:lpstr>
      <vt:lpstr>Model structure</vt:lpstr>
      <vt:lpstr>Surveys</vt:lpstr>
      <vt:lpstr>Model setup</vt:lpstr>
      <vt:lpstr>Spatial domain</vt:lpstr>
      <vt:lpstr>Density covariates</vt:lpstr>
      <vt:lpstr>Spatial distribution patterns</vt:lpstr>
      <vt:lpstr>Spatial distribution patterns</vt:lpstr>
      <vt:lpstr>Spatial distribution patterns</vt:lpstr>
      <vt:lpstr>Indices of relative abundance</vt:lpstr>
      <vt:lpstr>Indices of relative abundance</vt:lpstr>
      <vt:lpstr>Spatial dynamics</vt:lpstr>
      <vt:lpstr>Spatial dynamics</vt:lpstr>
      <vt:lpstr>Habitat associations</vt:lpstr>
      <vt:lpstr>Conclusions</vt:lpstr>
      <vt:lpstr>Conclusions</vt:lpstr>
      <vt:lpstr>Implications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Petri Tuohimaa</dc:creator>
  <cp:lastModifiedBy>Katie Lankowicz</cp:lastModifiedBy>
  <cp:revision>660</cp:revision>
  <cp:lastPrinted>2022-02-11T18:40:05Z</cp:lastPrinted>
  <dcterms:created xsi:type="dcterms:W3CDTF">2013-03-19T10:42:00Z</dcterms:created>
  <dcterms:modified xsi:type="dcterms:W3CDTF">2025-01-21T15:22:41Z</dcterms:modified>
</cp:coreProperties>
</file>